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Open Sauce" charset="1" panose="00000500000000000000"/>
      <p:regular r:id="rId28"/>
    </p:embeddedFont>
    <p:embeddedFont>
      <p:font typeface="Archivo Black" charset="1" panose="020B0A03020202020B04"/>
      <p:regular r:id="rId29"/>
    </p:embeddedFont>
    <p:embeddedFont>
      <p:font typeface="Montserrat Classic Bold" charset="1" panose="00000800000000000000"/>
      <p:regular r:id="rId30"/>
    </p:embeddedFont>
    <p:embeddedFont>
      <p:font typeface="Montserrat Light" charset="1" panose="00000400000000000000"/>
      <p:regular r:id="rId31"/>
    </p:embeddedFont>
    <p:embeddedFont>
      <p:font typeface="Montserrat Classic" charset="1" panose="00000500000000000000"/>
      <p:regular r:id="rId32"/>
    </p:embeddedFont>
    <p:embeddedFont>
      <p:font typeface="Montserrat Light Bold" charset="1" panose="00000800000000000000"/>
      <p:regular r:id="rId33"/>
    </p:embeddedFont>
    <p:embeddedFont>
      <p:font typeface="Open Sauce Bold Italics" charset="1" panose="00000800000000000000"/>
      <p:regular r:id="rId34"/>
    </p:embeddedFont>
    <p:embeddedFont>
      <p:font typeface="Montserrat Light Bold Italics" charset="1" panose="000008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4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jpeg" Type="http://schemas.openxmlformats.org/officeDocument/2006/relationships/image"/><Relationship Id="rId11" Target="../media/image74.jpeg" Type="http://schemas.openxmlformats.org/officeDocument/2006/relationships/image"/><Relationship Id="rId12" Target="../media/image75.jpeg" Type="http://schemas.openxmlformats.org/officeDocument/2006/relationships/image"/><Relationship Id="rId13" Target="../media/image76.png" Type="http://schemas.openxmlformats.org/officeDocument/2006/relationships/image"/><Relationship Id="rId14" Target="../media/image77.svg" Type="http://schemas.openxmlformats.org/officeDocument/2006/relationships/image"/><Relationship Id="rId2" Target="../media/image4.png" Type="http://schemas.openxmlformats.org/officeDocument/2006/relationships/image"/><Relationship Id="rId3" Target="../media/image66.jpeg" Type="http://schemas.openxmlformats.org/officeDocument/2006/relationships/image"/><Relationship Id="rId4" Target="../media/image67.jpeg" Type="http://schemas.openxmlformats.org/officeDocument/2006/relationships/image"/><Relationship Id="rId5" Target="../media/image68.jpeg" Type="http://schemas.openxmlformats.org/officeDocument/2006/relationships/image"/><Relationship Id="rId6" Target="../media/image69.jpeg" Type="http://schemas.openxmlformats.org/officeDocument/2006/relationships/image"/><Relationship Id="rId7" Target="../media/image70.jpeg" Type="http://schemas.openxmlformats.org/officeDocument/2006/relationships/image"/><Relationship Id="rId8" Target="../media/image71.jpeg" Type="http://schemas.openxmlformats.org/officeDocument/2006/relationships/image"/><Relationship Id="rId9" Target="../media/image7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8.jpe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473693" y="3136591"/>
            <a:ext cx="12584602" cy="3611555"/>
            <a:chOff x="0" y="0"/>
            <a:chExt cx="3314463" cy="9511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4463" cy="951192"/>
            </a:xfrm>
            <a:custGeom>
              <a:avLst/>
              <a:gdLst/>
              <a:ahLst/>
              <a:cxnLst/>
              <a:rect r="r" b="b" t="t" l="l"/>
              <a:pathLst>
                <a:path h="951192" w="3314463">
                  <a:moveTo>
                    <a:pt x="0" y="0"/>
                  </a:moveTo>
                  <a:lnTo>
                    <a:pt x="3314463" y="0"/>
                  </a:lnTo>
                  <a:lnTo>
                    <a:pt x="3314463" y="951192"/>
                  </a:lnTo>
                  <a:lnTo>
                    <a:pt x="0" y="9511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314463" cy="970242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Készítette: Varga Antónia, Katona Alexandra, Jancsurák Napsugár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1052" y="2838413"/>
            <a:ext cx="16149885" cy="31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0"/>
              </a:lnSpc>
            </a:pPr>
            <a:r>
              <a:rPr lang="en-US" sz="9101" spc="127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RENTIFY - INGATLANBÉRLÉS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34" y="52906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380" t="0" r="-26910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81440" y="52906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87954" y="3812361"/>
            <a:ext cx="13382662" cy="6306579"/>
          </a:xfrm>
          <a:custGeom>
            <a:avLst/>
            <a:gdLst/>
            <a:ahLst/>
            <a:cxnLst/>
            <a:rect r="r" b="b" t="t" l="l"/>
            <a:pathLst>
              <a:path h="6306579" w="13382662">
                <a:moveTo>
                  <a:pt x="0" y="0"/>
                </a:moveTo>
                <a:lnTo>
                  <a:pt x="13382662" y="0"/>
                </a:lnTo>
                <a:lnTo>
                  <a:pt x="13382662" y="6306580"/>
                </a:lnTo>
                <a:lnTo>
                  <a:pt x="0" y="6306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1440" y="1028700"/>
            <a:ext cx="1408893" cy="1197559"/>
          </a:xfrm>
          <a:custGeom>
            <a:avLst/>
            <a:gdLst/>
            <a:ahLst/>
            <a:cxnLst/>
            <a:rect r="r" b="b" t="t" l="l"/>
            <a:pathLst>
              <a:path h="1197559" w="1408893">
                <a:moveTo>
                  <a:pt x="0" y="0"/>
                </a:moveTo>
                <a:lnTo>
                  <a:pt x="1408893" y="0"/>
                </a:lnTo>
                <a:lnTo>
                  <a:pt x="1408893" y="1197559"/>
                </a:lnTo>
                <a:lnTo>
                  <a:pt x="0" y="1197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59269" y="385719"/>
            <a:ext cx="13928731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felhasználót sikeres belépés vagy regisztráció után a rendszer a főoldalra navigálja, amely a platform központi elérhetősége. Ezen az oldalon több menüpont található, mint például az "Ingatlanok", "Kiadás" és "Rólunk". A főoldal kialakítása letisztult, modern dizájnra épül, biztosítva a könnyű navigációt és a felhasználói élményt.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05280" y="0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60061" y="3424192"/>
            <a:ext cx="13418216" cy="6390425"/>
          </a:xfrm>
          <a:custGeom>
            <a:avLst/>
            <a:gdLst/>
            <a:ahLst/>
            <a:cxnLst/>
            <a:rect r="r" b="b" t="t" l="l"/>
            <a:pathLst>
              <a:path h="6390425" w="13418216">
                <a:moveTo>
                  <a:pt x="0" y="0"/>
                </a:moveTo>
                <a:lnTo>
                  <a:pt x="13418216" y="0"/>
                </a:lnTo>
                <a:lnTo>
                  <a:pt x="13418216" y="6390425"/>
                </a:lnTo>
                <a:lnTo>
                  <a:pt x="0" y="6390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9767" y="1028700"/>
            <a:ext cx="1702634" cy="1637624"/>
          </a:xfrm>
          <a:custGeom>
            <a:avLst/>
            <a:gdLst/>
            <a:ahLst/>
            <a:cxnLst/>
            <a:rect r="r" b="b" t="t" l="l"/>
            <a:pathLst>
              <a:path h="1637624" w="1702634">
                <a:moveTo>
                  <a:pt x="0" y="0"/>
                </a:moveTo>
                <a:lnTo>
                  <a:pt x="1702634" y="0"/>
                </a:lnTo>
                <a:lnTo>
                  <a:pt x="1702634" y="1637624"/>
                </a:lnTo>
                <a:lnTo>
                  <a:pt x="0" y="1637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57479" y="1241678"/>
            <a:ext cx="13830521" cy="163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3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"</a:t>
            </a:r>
            <a:r>
              <a:rPr lang="en-US" b="true" sz="2356" i="true">
                <a:solidFill>
                  <a:srgbClr val="000000"/>
                </a:solidFill>
                <a:latin typeface="Montserrat Light Bold Italics"/>
                <a:ea typeface="Montserrat Light Bold Italics"/>
                <a:cs typeface="Montserrat Light Bold Italics"/>
                <a:sym typeface="Montserrat Light Bold Italics"/>
              </a:rPr>
              <a:t>Ingatlanok</a:t>
            </a:r>
            <a:r>
              <a:rPr lang="en-US" sz="23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" menüpont célja, hogy a felhasználók személyre szabottan, saját igényeik szerint tudjanak ingatlanokat keresni. A felhasználók szűrők és különböző paraméterek (például ország, város, megye, szobák száma) alapján finomíthatják keresésüket, így könnyen megtalálhatják a számukra legmegfelelőbb lehetőségeket.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661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05280" y="-44078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88631" y="3114491"/>
            <a:ext cx="14899369" cy="7119709"/>
          </a:xfrm>
          <a:custGeom>
            <a:avLst/>
            <a:gdLst/>
            <a:ahLst/>
            <a:cxnLst/>
            <a:rect r="r" b="b" t="t" l="l"/>
            <a:pathLst>
              <a:path h="7119709" w="14899369">
                <a:moveTo>
                  <a:pt x="0" y="0"/>
                </a:moveTo>
                <a:lnTo>
                  <a:pt x="14899369" y="0"/>
                </a:lnTo>
                <a:lnTo>
                  <a:pt x="14899369" y="7119709"/>
                </a:lnTo>
                <a:lnTo>
                  <a:pt x="0" y="711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60761" y="600229"/>
            <a:ext cx="14527239" cy="93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  <a:spcBef>
                <a:spcPct val="0"/>
              </a:spcBef>
            </a:pPr>
            <a:r>
              <a:rPr lang="en-US" sz="287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Megvalósult a regisztráció,  sikeres regisztráció után az adatok bekerülnek az adatbázisba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05280" y="-44078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85331" y="2027705"/>
            <a:ext cx="15350856" cy="8206495"/>
          </a:xfrm>
          <a:custGeom>
            <a:avLst/>
            <a:gdLst/>
            <a:ahLst/>
            <a:cxnLst/>
            <a:rect r="r" b="b" t="t" l="l"/>
            <a:pathLst>
              <a:path h="8206495" w="15350856">
                <a:moveTo>
                  <a:pt x="0" y="0"/>
                </a:moveTo>
                <a:lnTo>
                  <a:pt x="15350856" y="0"/>
                </a:lnTo>
                <a:lnTo>
                  <a:pt x="15350856" y="8206495"/>
                </a:lnTo>
                <a:lnTo>
                  <a:pt x="0" y="820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3518" y="150035"/>
            <a:ext cx="15054482" cy="1719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sz="262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projekt backendjének kialakításához az ASP.NET Web API technológiát használtuk, amely lehetővé tette a szerveroldali logika és az adatok hatékony kezelését. Ez az API biztosította a kommunikációt a kliensoldali alkalmazás és a szerver között, lehetővé téve az adatok fogadását, feldolgozását és továbbítását.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0826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05280" y="-44078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05280" y="2129714"/>
            <a:ext cx="17127620" cy="8157286"/>
          </a:xfrm>
          <a:custGeom>
            <a:avLst/>
            <a:gdLst/>
            <a:ahLst/>
            <a:cxnLst/>
            <a:rect r="r" b="b" t="t" l="l"/>
            <a:pathLst>
              <a:path h="8157286" w="17127620">
                <a:moveTo>
                  <a:pt x="0" y="0"/>
                </a:moveTo>
                <a:lnTo>
                  <a:pt x="17127621" y="0"/>
                </a:lnTo>
                <a:lnTo>
                  <a:pt x="17127621" y="8157286"/>
                </a:lnTo>
                <a:lnTo>
                  <a:pt x="0" y="8157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05280" y="-38100"/>
            <a:ext cx="15382720" cy="153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Az alkalmazás az adatokat egy működőképes és megbízható MySQL adatbázisban tárolja, amely a projekt adatkezelési alapját képezi. Az alkalmazás a MySQL adatbázis segítségével biztosítja a különböző funkciókhoz szükséges adatok, például felhasználói információk, foglalások vagy egyéb releváns adatok megbízható tárolását és visszakeresését.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0826" y="106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7432" y="-44078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87432" y="2186230"/>
            <a:ext cx="15300568" cy="8100770"/>
          </a:xfrm>
          <a:custGeom>
            <a:avLst/>
            <a:gdLst/>
            <a:ahLst/>
            <a:cxnLst/>
            <a:rect r="r" b="b" t="t" l="l"/>
            <a:pathLst>
              <a:path h="8100770" w="15300568">
                <a:moveTo>
                  <a:pt x="0" y="0"/>
                </a:moveTo>
                <a:lnTo>
                  <a:pt x="15300568" y="0"/>
                </a:lnTo>
                <a:lnTo>
                  <a:pt x="15300568" y="8100770"/>
                </a:lnTo>
                <a:lnTo>
                  <a:pt x="0" y="810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7432" y="27895"/>
            <a:ext cx="15300568" cy="198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Az alkalmazás funkcionalitásának jelentős bővítéseként elkészültek a felhasználók és az ingatlanok kezelését szolgáló CRUD (Create, Read, Update, Delete) műveletek. Ez az előrelépés kulcsfontosságú a rendszer gyakorlati használhatósága szempontjából, hiszen lehetővé teszi az adatok rugalmas kezelését. A felhasználótábla és az ingatlanoktábla adatai mostantól könnyedén hozzáadhatók, megtekinthetők, módosíthatók vagy törölhetők, ami nagyban hozzájárul a felhasználói élményhez és az adminisztratív folyamatok hatékonyságához.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1326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7432" y="-440783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78978" y="1339770"/>
            <a:ext cx="15300568" cy="8122330"/>
          </a:xfrm>
          <a:custGeom>
            <a:avLst/>
            <a:gdLst/>
            <a:ahLst/>
            <a:cxnLst/>
            <a:rect r="r" b="b" t="t" l="l"/>
            <a:pathLst>
              <a:path h="8122330" w="15300568">
                <a:moveTo>
                  <a:pt x="0" y="0"/>
                </a:moveTo>
                <a:lnTo>
                  <a:pt x="15300568" y="0"/>
                </a:lnTo>
                <a:lnTo>
                  <a:pt x="15300568" y="8122329"/>
                </a:lnTo>
                <a:lnTo>
                  <a:pt x="0" y="8122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43" t="0" r="-59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66636" y="-28575"/>
            <a:ext cx="12925251" cy="36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GET kérés segítségével a felhasznló pontos adatait tudjuk lekérni az adatbázisból-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6106" y="-440783"/>
            <a:ext cx="1733405" cy="10674876"/>
            <a:chOff x="0" y="0"/>
            <a:chExt cx="456535" cy="2811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535" cy="2811490"/>
            </a:xfrm>
            <a:custGeom>
              <a:avLst/>
              <a:gdLst/>
              <a:ahLst/>
              <a:cxnLst/>
              <a:rect r="r" b="b" t="t" l="l"/>
              <a:pathLst>
                <a:path h="2811490" w="456535">
                  <a:moveTo>
                    <a:pt x="0" y="0"/>
                  </a:moveTo>
                  <a:lnTo>
                    <a:pt x="456535" y="0"/>
                  </a:lnTo>
                  <a:lnTo>
                    <a:pt x="456535" y="2811490"/>
                  </a:lnTo>
                  <a:lnTo>
                    <a:pt x="0" y="2811490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6535" cy="283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20526" y="3451147"/>
            <a:ext cx="15034380" cy="4681035"/>
          </a:xfrm>
          <a:custGeom>
            <a:avLst/>
            <a:gdLst/>
            <a:ahLst/>
            <a:cxnLst/>
            <a:rect r="r" b="b" t="t" l="l"/>
            <a:pathLst>
              <a:path h="4681035" w="15034380">
                <a:moveTo>
                  <a:pt x="0" y="0"/>
                </a:moveTo>
                <a:lnTo>
                  <a:pt x="15034380" y="0"/>
                </a:lnTo>
                <a:lnTo>
                  <a:pt x="15034380" y="4681035"/>
                </a:lnTo>
                <a:lnTo>
                  <a:pt x="0" y="4681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1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87432" y="-28575"/>
            <a:ext cx="15300568" cy="279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44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WPF alkalmazásban egy admin felület segítségével könnyedén megjeleníthetjük és kezelhetjük az adatokat. Az adatokat általában egy adatbázisból kérjük le, majd modellekbe rendezzük, amelyeket adatbindingen keresztül kötünk a WPF vezérlőkhöz, mint például a DataGrid. Ezen vezérlők lehetővé teszik az adatok rendezését, szűrését és módosítását. Az admin felület segítségével a felhasználó képes lesz rekordokat hozzáadni, szerkeszteni vagy törölni, miközben az adatok folyamatosan szinkronizálódnak az adatbázissal.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380" t="0" r="-269105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6106" y="0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380" t="0" r="-26910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7432" y="2566018"/>
            <a:ext cx="15434876" cy="4553787"/>
          </a:xfrm>
          <a:custGeom>
            <a:avLst/>
            <a:gdLst/>
            <a:ahLst/>
            <a:cxnLst/>
            <a:rect r="r" b="b" t="t" l="l"/>
            <a:pathLst>
              <a:path h="4553787" w="15434876">
                <a:moveTo>
                  <a:pt x="0" y="0"/>
                </a:moveTo>
                <a:lnTo>
                  <a:pt x="15434876" y="0"/>
                </a:lnTo>
                <a:lnTo>
                  <a:pt x="15434876" y="4553787"/>
                </a:lnTo>
                <a:lnTo>
                  <a:pt x="0" y="455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7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87432" y="225163"/>
            <a:ext cx="15300568" cy="157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3"/>
              </a:lnSpc>
              <a:spcBef>
                <a:spcPct val="0"/>
              </a:spcBef>
            </a:pPr>
            <a:r>
              <a:rPr lang="en-US" sz="239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Az adatfelvitel WPF alkalmazásban történhet egy űrlapon keresztül, ahol a felhasználó mezők kitöltésével adhatja meg az új rekordokat. A beviteli adatokat validáljuk, majd a megfelelő adatbázisba mentjük. Az űrlap egyszerűen testreszabható, és az adatok automatikusan frissülnek a rendszerben.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7432" y="-440783"/>
            <a:ext cx="1710961" cy="10727783"/>
            <a:chOff x="0" y="0"/>
            <a:chExt cx="450623" cy="2825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25424"/>
            </a:xfrm>
            <a:custGeom>
              <a:avLst/>
              <a:gdLst/>
              <a:ahLst/>
              <a:cxnLst/>
              <a:rect r="r" b="b" t="t" l="l"/>
              <a:pathLst>
                <a:path h="2825424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25424"/>
                  </a:lnTo>
                  <a:lnTo>
                    <a:pt x="0" y="2825424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44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326" y="0"/>
            <a:ext cx="2966106" cy="10287000"/>
          </a:xfrm>
          <a:custGeom>
            <a:avLst/>
            <a:gdLst/>
            <a:ahLst/>
            <a:cxnLst/>
            <a:rect r="r" b="b" t="t" l="l"/>
            <a:pathLst>
              <a:path h="10287000" w="2966106">
                <a:moveTo>
                  <a:pt x="0" y="0"/>
                </a:moveTo>
                <a:lnTo>
                  <a:pt x="2966106" y="0"/>
                </a:lnTo>
                <a:lnTo>
                  <a:pt x="2966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685" t="0" r="-2707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7432" y="3632221"/>
            <a:ext cx="15394978" cy="4503031"/>
          </a:xfrm>
          <a:custGeom>
            <a:avLst/>
            <a:gdLst/>
            <a:ahLst/>
            <a:cxnLst/>
            <a:rect r="r" b="b" t="t" l="l"/>
            <a:pathLst>
              <a:path h="4503031" w="15394978">
                <a:moveTo>
                  <a:pt x="0" y="0"/>
                </a:moveTo>
                <a:lnTo>
                  <a:pt x="15394978" y="0"/>
                </a:lnTo>
                <a:lnTo>
                  <a:pt x="15394978" y="4503031"/>
                </a:lnTo>
                <a:lnTo>
                  <a:pt x="0" y="4503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93022" y="577871"/>
            <a:ext cx="15394978" cy="151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30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Adatmódosítás WPF alkalmazásban úgy történik, hogy a felhasználó a megjelenített adatokat szerkesztheti egy űrlapon vagy táblázatban. A módosított adatokat validáljuk, majd az adatbázisban frissítjük. Az alkalmazás biztosítja, hogy a változások azonnal tükröződjenek a rendszerben.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191328" y="-1260469"/>
            <a:ext cx="19479328" cy="5142879"/>
          </a:xfrm>
          <a:custGeom>
            <a:avLst/>
            <a:gdLst/>
            <a:ahLst/>
            <a:cxnLst/>
            <a:rect r="r" b="b" t="t" l="l"/>
            <a:pathLst>
              <a:path h="5142879" w="19479328">
                <a:moveTo>
                  <a:pt x="0" y="0"/>
                </a:moveTo>
                <a:lnTo>
                  <a:pt x="19479328" y="0"/>
                </a:lnTo>
                <a:lnTo>
                  <a:pt x="19479328" y="5142879"/>
                </a:lnTo>
                <a:lnTo>
                  <a:pt x="0" y="51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6672" r="0" b="-5667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TARTALOM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14179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Rólunk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58011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14179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Technológiák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45764" y="5958011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Stratégia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76953" y="8019240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Funkciók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25523" y="8019240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Eredmények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0205" y="-220391"/>
            <a:ext cx="1710961" cy="10727783"/>
            <a:chOff x="0" y="0"/>
            <a:chExt cx="450623" cy="2825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25424"/>
            </a:xfrm>
            <a:custGeom>
              <a:avLst/>
              <a:gdLst/>
              <a:ahLst/>
              <a:cxnLst/>
              <a:rect r="r" b="b" t="t" l="l"/>
              <a:pathLst>
                <a:path h="2825424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25424"/>
                  </a:lnTo>
                  <a:lnTo>
                    <a:pt x="0" y="2825424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44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66106" cy="10287000"/>
          </a:xfrm>
          <a:custGeom>
            <a:avLst/>
            <a:gdLst/>
            <a:ahLst/>
            <a:cxnLst/>
            <a:rect r="r" b="b" t="t" l="l"/>
            <a:pathLst>
              <a:path h="10287000" w="2966106">
                <a:moveTo>
                  <a:pt x="0" y="0"/>
                </a:moveTo>
                <a:lnTo>
                  <a:pt x="2966106" y="0"/>
                </a:lnTo>
                <a:lnTo>
                  <a:pt x="2966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685" t="0" r="-2707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6106" y="3775573"/>
            <a:ext cx="15321894" cy="4541965"/>
          </a:xfrm>
          <a:custGeom>
            <a:avLst/>
            <a:gdLst/>
            <a:ahLst/>
            <a:cxnLst/>
            <a:rect r="r" b="b" t="t" l="l"/>
            <a:pathLst>
              <a:path h="4541965" w="15321894">
                <a:moveTo>
                  <a:pt x="0" y="0"/>
                </a:moveTo>
                <a:lnTo>
                  <a:pt x="15321894" y="0"/>
                </a:lnTo>
                <a:lnTo>
                  <a:pt x="15321894" y="4541965"/>
                </a:lnTo>
                <a:lnTo>
                  <a:pt x="0" y="454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106" y="381326"/>
            <a:ext cx="15321894" cy="159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sz="242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Adattörlés WPF alkalmazásban úgy történik, hogy a felhasználó kiválaszt egy rekordot, majd egy törlés gomb segítségével eltávolítja azt. A törlés előtt megerősítő párbeszédpanel jelenhet meg a véletlen törlés elkerülése érdekében. A törlés után az adatbázisból azonnal eltávolítjuk a rekordot, és a felület frissül.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30205" y="-220391"/>
            <a:ext cx="1710961" cy="10727783"/>
            <a:chOff x="0" y="0"/>
            <a:chExt cx="450623" cy="2825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25424"/>
            </a:xfrm>
            <a:custGeom>
              <a:avLst/>
              <a:gdLst/>
              <a:ahLst/>
              <a:cxnLst/>
              <a:rect r="r" b="b" t="t" l="l"/>
              <a:pathLst>
                <a:path h="2825424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25424"/>
                  </a:lnTo>
                  <a:lnTo>
                    <a:pt x="0" y="2825424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44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2966106" cy="10287000"/>
          </a:xfrm>
          <a:custGeom>
            <a:avLst/>
            <a:gdLst/>
            <a:ahLst/>
            <a:cxnLst/>
            <a:rect r="r" b="b" t="t" l="l"/>
            <a:pathLst>
              <a:path h="10287000" w="2966106">
                <a:moveTo>
                  <a:pt x="0" y="0"/>
                </a:moveTo>
                <a:lnTo>
                  <a:pt x="2966106" y="0"/>
                </a:lnTo>
                <a:lnTo>
                  <a:pt x="29661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685" t="0" r="-2707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66106" y="2883248"/>
            <a:ext cx="15321894" cy="6128757"/>
          </a:xfrm>
          <a:custGeom>
            <a:avLst/>
            <a:gdLst/>
            <a:ahLst/>
            <a:cxnLst/>
            <a:rect r="r" b="b" t="t" l="l"/>
            <a:pathLst>
              <a:path h="6128757" w="15321894">
                <a:moveTo>
                  <a:pt x="0" y="0"/>
                </a:moveTo>
                <a:lnTo>
                  <a:pt x="15321894" y="0"/>
                </a:lnTo>
                <a:lnTo>
                  <a:pt x="15321894" y="6128758"/>
                </a:lnTo>
                <a:lnTo>
                  <a:pt x="0" y="6128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6106" y="234315"/>
            <a:ext cx="15321894" cy="158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  <a:spcBef>
                <a:spcPct val="0"/>
              </a:spcBef>
            </a:pPr>
            <a:r>
              <a:rPr lang="en-US" sz="240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bejelentkezés WPF alkalmazásban egy felhasználónevet és jelszót kérő űrlapon történik. A megadott adatokat az alkalmazás ellenőrzi az adatbázisban, és ha a hitelesítés sikeres, hozzáférést biztosít a felhasználó számára. A bejelentkezési adatokat titkosítva tároljuk, és a felhasználói jogosultságokat figyelembe véve biztosítjuk a megfelelő hozzáférést.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0" t="-38871" r="0" b="-3887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107" t="0" r="-24107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23437" r="0" b="-2343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0" t="-16764" r="0" b="-16764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0" t="0" r="-9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4991" t="0" r="-24991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0" t="0" r="-9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0" t="-12390" r="0" b="-1239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10" t="0" r="-9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10" t="0" r="-1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5012690" y="1579392"/>
            <a:ext cx="1245837" cy="985530"/>
          </a:xfrm>
          <a:custGeom>
            <a:avLst/>
            <a:gdLst/>
            <a:ahLst/>
            <a:cxnLst/>
            <a:rect r="r" b="b" t="t" l="l"/>
            <a:pathLst>
              <a:path h="985530" w="1245837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521025" y="4635815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KÖSZÖNJÜK A FIGYELMET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19761" y="2659629"/>
            <a:ext cx="243169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b="true" sz="3077" spc="-61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RENTIFY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6250" t="0" r="-625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6437" y="3600450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42560" y="4085420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665956" y="3562350"/>
            <a:ext cx="7132181" cy="570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Csapatunk elkötelezett, akik hisznek abban, hogy a technológia egyszerűbbé és kényelmesebbé teheti az emberek mindennapjait. </a:t>
            </a: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Hiszünk az átláthatóságban, a biztonságban és az ügyfélközpontúságban, ezért minden lépésünket ezek az alapelvek vezérlik. Közös küldetésünk, hogy hidat képezzünk a bérlők és a szállástulajdonosok között, megkönnyítve ezzel a kapcsolatépítést és a döntéshozatalt. </a:t>
            </a:r>
          </a:p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Csapattagok: Jancsurák Napsugár, Katona Alexandra, Varga Antónia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122031" y="1304859"/>
            <a:ext cx="7416941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RÓLUNK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2500" y="1687119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01418" y="2565815"/>
            <a:ext cx="4228944" cy="6052103"/>
            <a:chOff x="0" y="0"/>
            <a:chExt cx="1113796" cy="15939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3796" cy="1593969"/>
            </a:xfrm>
            <a:custGeom>
              <a:avLst/>
              <a:gdLst/>
              <a:ahLst/>
              <a:cxnLst/>
              <a:rect r="r" b="b" t="t" l="l"/>
              <a:pathLst>
                <a:path h="1593969" w="1113796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356"/>
                  </a:lnTo>
                  <a:cubicBezTo>
                    <a:pt x="1113796" y="1577577"/>
                    <a:pt x="1097403" y="1593969"/>
                    <a:pt x="1077182" y="1593969"/>
                  </a:cubicBezTo>
                  <a:lnTo>
                    <a:pt x="36614" y="1593969"/>
                  </a:lnTo>
                  <a:cubicBezTo>
                    <a:pt x="16393" y="1593969"/>
                    <a:pt x="0" y="1577577"/>
                    <a:pt x="0" y="1557356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13796" cy="1613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01418" y="4372624"/>
            <a:ext cx="4228944" cy="770876"/>
            <a:chOff x="0" y="0"/>
            <a:chExt cx="1113796" cy="203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3796" cy="203029"/>
            </a:xfrm>
            <a:custGeom>
              <a:avLst/>
              <a:gdLst/>
              <a:ahLst/>
              <a:cxnLst/>
              <a:rect r="r" b="b" t="t" l="l"/>
              <a:pathLst>
                <a:path h="203029" w="1113796">
                  <a:moveTo>
                    <a:pt x="0" y="0"/>
                  </a:moveTo>
                  <a:lnTo>
                    <a:pt x="1113796" y="0"/>
                  </a:lnTo>
                  <a:lnTo>
                    <a:pt x="1113796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13796" cy="22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Tökéletesség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25059" y="4372624"/>
            <a:ext cx="4171657" cy="770876"/>
            <a:chOff x="0" y="0"/>
            <a:chExt cx="1098708" cy="203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8708" cy="203029"/>
            </a:xfrm>
            <a:custGeom>
              <a:avLst/>
              <a:gdLst/>
              <a:ahLst/>
              <a:cxnLst/>
              <a:rect r="r" b="b" t="t" l="l"/>
              <a:pathLst>
                <a:path h="203029" w="1098708">
                  <a:moveTo>
                    <a:pt x="0" y="0"/>
                  </a:moveTo>
                  <a:lnTo>
                    <a:pt x="1098708" y="0"/>
                  </a:lnTo>
                  <a:lnTo>
                    <a:pt x="1098708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098708" cy="22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Együttműködés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08403" y="4372624"/>
            <a:ext cx="4169240" cy="770876"/>
            <a:chOff x="0" y="0"/>
            <a:chExt cx="1098072" cy="2030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98072" cy="203029"/>
            </a:xfrm>
            <a:custGeom>
              <a:avLst/>
              <a:gdLst/>
              <a:ahLst/>
              <a:cxnLst/>
              <a:rect r="r" b="b" t="t" l="l"/>
              <a:pathLst>
                <a:path h="203029" w="1098072">
                  <a:moveTo>
                    <a:pt x="0" y="0"/>
                  </a:moveTo>
                  <a:lnTo>
                    <a:pt x="1098072" y="0"/>
                  </a:lnTo>
                  <a:lnTo>
                    <a:pt x="1098072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098072" cy="22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Innováció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ÉRTÉKEK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59193" y="5335339"/>
            <a:ext cx="3113394" cy="299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27" spc="18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Célunk, hogy minden részletében kimagasló minőséget nyújtsunk, l A kiválóság számunkra azt jelenti, hogy folyamatosan törekszünk a legjobbra,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78479" y="5218557"/>
            <a:ext cx="2722103" cy="323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60"/>
              </a:lnSpc>
              <a:spcBef>
                <a:spcPct val="0"/>
              </a:spcBef>
            </a:pPr>
            <a:r>
              <a:rPr lang="en-US" sz="1710" spc="16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együttműködés az egyik legfontosabb értékünk. Hiszünk abban, hogy a közös munka vezet a legjobb eredményekhez. Csapaton belül is az összhangot és az egymás támogatását tartjuk szem előtt..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84575" y="5114925"/>
            <a:ext cx="2722103" cy="344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  <a:spcBef>
                <a:spcPct val="0"/>
              </a:spcBef>
            </a:pPr>
            <a:r>
              <a:rPr lang="en-US" sz="1810" spc="17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innováció mozgatórugója mindannak, amit csinálunk. Folyamatosan keressük az új technológiákat, hogy platformunk megfeleljen a felhasználói igényeknek.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126700" y="3158806"/>
            <a:ext cx="778380" cy="962042"/>
          </a:xfrm>
          <a:custGeom>
            <a:avLst/>
            <a:gdLst/>
            <a:ahLst/>
            <a:cxnLst/>
            <a:rect r="r" b="b" t="t" l="l"/>
            <a:pathLst>
              <a:path h="962042" w="778380">
                <a:moveTo>
                  <a:pt x="0" y="0"/>
                </a:moveTo>
                <a:lnTo>
                  <a:pt x="778380" y="0"/>
                </a:lnTo>
                <a:lnTo>
                  <a:pt x="778380" y="962042"/>
                </a:lnTo>
                <a:lnTo>
                  <a:pt x="0" y="962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05551" y="3123321"/>
            <a:ext cx="1397344" cy="1049278"/>
          </a:xfrm>
          <a:custGeom>
            <a:avLst/>
            <a:gdLst/>
            <a:ahLst/>
            <a:cxnLst/>
            <a:rect r="r" b="b" t="t" l="l"/>
            <a:pathLst>
              <a:path h="1049278" w="1397344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373378" y="3158806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648699" y="2565815"/>
            <a:ext cx="4228944" cy="6053138"/>
            <a:chOff x="0" y="0"/>
            <a:chExt cx="1113796" cy="159424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13796" cy="1594242"/>
            </a:xfrm>
            <a:custGeom>
              <a:avLst/>
              <a:gdLst/>
              <a:ahLst/>
              <a:cxnLst/>
              <a:rect r="r" b="b" t="t" l="l"/>
              <a:pathLst>
                <a:path h="1594242" w="1113796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628"/>
                  </a:lnTo>
                  <a:cubicBezTo>
                    <a:pt x="1113796" y="1577849"/>
                    <a:pt x="1097403" y="1594242"/>
                    <a:pt x="1077182" y="1594242"/>
                  </a:cubicBezTo>
                  <a:lnTo>
                    <a:pt x="36614" y="1594242"/>
                  </a:lnTo>
                  <a:cubicBezTo>
                    <a:pt x="16393" y="1594242"/>
                    <a:pt x="0" y="1577849"/>
                    <a:pt x="0" y="1557628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1113796" cy="1613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25059" y="2565815"/>
            <a:ext cx="4228944" cy="6053138"/>
            <a:chOff x="0" y="0"/>
            <a:chExt cx="1113796" cy="159424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13796" cy="1594242"/>
            </a:xfrm>
            <a:custGeom>
              <a:avLst/>
              <a:gdLst/>
              <a:ahLst/>
              <a:cxnLst/>
              <a:rect r="r" b="b" t="t" l="l"/>
              <a:pathLst>
                <a:path h="1594242" w="1113796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628"/>
                  </a:lnTo>
                  <a:cubicBezTo>
                    <a:pt x="1113796" y="1577849"/>
                    <a:pt x="1097403" y="1594242"/>
                    <a:pt x="1077182" y="1594242"/>
                  </a:cubicBezTo>
                  <a:lnTo>
                    <a:pt x="36614" y="1594242"/>
                  </a:lnTo>
                  <a:cubicBezTo>
                    <a:pt x="16393" y="1594242"/>
                    <a:pt x="0" y="1577849"/>
                    <a:pt x="0" y="1557628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113796" cy="1613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89303" y="753157"/>
            <a:ext cx="6422296" cy="6422996"/>
            <a:chOff x="0" y="0"/>
            <a:chExt cx="6603840" cy="6604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3873" cy="6604508"/>
            </a:xfrm>
            <a:custGeom>
              <a:avLst/>
              <a:gdLst/>
              <a:ahLst/>
              <a:cxnLst/>
              <a:rect r="r" b="b" t="t" l="l"/>
              <a:pathLst>
                <a:path h="6604508" w="6603873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71512" y="2483591"/>
            <a:ext cx="1309387" cy="2127228"/>
            <a:chOff x="0" y="0"/>
            <a:chExt cx="1346400" cy="2187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6454" cy="2187448"/>
            </a:xfrm>
            <a:custGeom>
              <a:avLst/>
              <a:gdLst/>
              <a:ahLst/>
              <a:cxnLst/>
              <a:rect r="r" b="b" t="t" l="l"/>
              <a:pathLst>
                <a:path h="2187448" w="1346454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32429" y="4382375"/>
            <a:ext cx="1806533" cy="1522249"/>
            <a:chOff x="0" y="0"/>
            <a:chExt cx="1857600" cy="1565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600451" y="4399785"/>
            <a:ext cx="1806533" cy="1522249"/>
            <a:chOff x="0" y="0"/>
            <a:chExt cx="1857600" cy="1565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366002" y="2512392"/>
            <a:ext cx="1306586" cy="2127228"/>
            <a:chOff x="0" y="0"/>
            <a:chExt cx="1343520" cy="2187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3533" cy="2187321"/>
            </a:xfrm>
            <a:custGeom>
              <a:avLst/>
              <a:gdLst/>
              <a:ahLst/>
              <a:cxnLst/>
              <a:rect r="r" b="b" t="t" l="l"/>
              <a:pathLst>
                <a:path h="2187321" w="1343533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485722" y="1882277"/>
            <a:ext cx="2229458" cy="1093023"/>
            <a:chOff x="0" y="0"/>
            <a:chExt cx="2292480" cy="1123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92477" cy="1123950"/>
            </a:xfrm>
            <a:custGeom>
              <a:avLst/>
              <a:gdLst/>
              <a:ahLst/>
              <a:cxnLst/>
              <a:rect r="r" b="b" t="t" l="l"/>
              <a:pathLst>
                <a:path h="1123950" w="2292477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697184" y="2981160"/>
            <a:ext cx="1883556" cy="1883556"/>
            <a:chOff x="0" y="0"/>
            <a:chExt cx="1936800" cy="1936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6750" cy="1936750"/>
            </a:xfrm>
            <a:custGeom>
              <a:avLst/>
              <a:gdLst/>
              <a:ahLst/>
              <a:cxnLst/>
              <a:rect r="r" b="b" t="t" l="l"/>
              <a:pathLst>
                <a:path h="1936750" w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936655" y="191912"/>
            <a:ext cx="1404615" cy="1404615"/>
            <a:chOff x="0" y="0"/>
            <a:chExt cx="1444320" cy="1444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556993" y="5380618"/>
            <a:ext cx="1404615" cy="1405315"/>
            <a:chOff x="0" y="0"/>
            <a:chExt cx="1444320" cy="1445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44244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4244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166197" y="5380618"/>
            <a:ext cx="1405315" cy="1405315"/>
            <a:chOff x="0" y="0"/>
            <a:chExt cx="1445040" cy="14450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5006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4202806" y="3261446"/>
            <a:ext cx="795288" cy="629119"/>
          </a:xfrm>
          <a:custGeom>
            <a:avLst/>
            <a:gdLst/>
            <a:ahLst/>
            <a:cxnLst/>
            <a:rect r="r" b="b" t="t" l="l"/>
            <a:pathLst>
              <a:path h="629119" w="795288">
                <a:moveTo>
                  <a:pt x="0" y="0"/>
                </a:moveTo>
                <a:lnTo>
                  <a:pt x="795289" y="0"/>
                </a:lnTo>
                <a:lnTo>
                  <a:pt x="795289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39200" y="532969"/>
            <a:ext cx="722501" cy="722501"/>
          </a:xfrm>
          <a:custGeom>
            <a:avLst/>
            <a:gdLst/>
            <a:ahLst/>
            <a:cxnLst/>
            <a:rect r="r" b="b" t="t" l="l"/>
            <a:pathLst>
              <a:path h="722501" w="722501">
                <a:moveTo>
                  <a:pt x="0" y="0"/>
                </a:moveTo>
                <a:lnTo>
                  <a:pt x="722501" y="0"/>
                </a:lnTo>
                <a:lnTo>
                  <a:pt x="722501" y="722501"/>
                </a:lnTo>
                <a:lnTo>
                  <a:pt x="0" y="722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907276" y="5627250"/>
            <a:ext cx="904322" cy="970844"/>
          </a:xfrm>
          <a:custGeom>
            <a:avLst/>
            <a:gdLst/>
            <a:ahLst/>
            <a:cxnLst/>
            <a:rect r="r" b="b" t="t" l="l"/>
            <a:pathLst>
              <a:path h="970844" w="904322">
                <a:moveTo>
                  <a:pt x="0" y="0"/>
                </a:moveTo>
                <a:lnTo>
                  <a:pt x="904323" y="0"/>
                </a:lnTo>
                <a:lnTo>
                  <a:pt x="904323" y="970843"/>
                </a:lnTo>
                <a:lnTo>
                  <a:pt x="0" y="970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412828" y="5627250"/>
            <a:ext cx="912052" cy="912052"/>
          </a:xfrm>
          <a:custGeom>
            <a:avLst/>
            <a:gdLst/>
            <a:ahLst/>
            <a:cxnLst/>
            <a:rect r="r" b="b" t="t" l="l"/>
            <a:pathLst>
              <a:path h="912052" w="912052">
                <a:moveTo>
                  <a:pt x="0" y="0"/>
                </a:moveTo>
                <a:lnTo>
                  <a:pt x="912052" y="0"/>
                </a:lnTo>
                <a:lnTo>
                  <a:pt x="912052" y="912052"/>
                </a:lnTo>
                <a:lnTo>
                  <a:pt x="0" y="912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451906" y="375524"/>
            <a:ext cx="601576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STRATÉGIA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80898" y="4166790"/>
            <a:ext cx="155228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RENTIFY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7790" y="2285624"/>
            <a:ext cx="2246916" cy="3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Tervezés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7790" y="2805384"/>
            <a:ext cx="2810615" cy="704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3"/>
              </a:lnSpc>
              <a:spcBef>
                <a:spcPct val="0"/>
              </a:spcBef>
            </a:pPr>
            <a:r>
              <a:rPr lang="en-US" sz="2124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sikeres projekt alapja az alapos és átgondolt tervezés. Számunkra a tervezés nem csupán a funkcionalitás megalkotását jelenti, hanem a felhasználói élmény és az esztétikum összhangját is A tervezési folyamat során figyelembe vesszük a felhasználói igényeket, a piac trendjeit és a legújabb technológiákat.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51906" y="1388346"/>
            <a:ext cx="898685" cy="89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73689" y="2285624"/>
            <a:ext cx="2246916" cy="3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Elemzés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173689" y="2805384"/>
            <a:ext cx="2246916" cy="732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elemzés az a pillér, amelyre a döntéseink és a fejlesztéseink épülnek. A projekt során folyamatosan gyűjtjük és értékeljük az adatokat, hogy pontos képet kapjunk a felhasználói igényekről Hiszünk abban, hogy az adatok mélyreható vizsgálata és az eredmények felhasználása nélkülözhetetlen a hosszú távú sikerhez.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847804" y="1388346"/>
            <a:ext cx="898685" cy="89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212576" y="2314424"/>
            <a:ext cx="2246916" cy="3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Végrehajtás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42758" y="2805384"/>
            <a:ext cx="2246916" cy="627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gondos tervezést és elemzést követően a végrehajtás során valósítjuk meg az elképzeléseinket. Számunkra a végrehajtás nem csupán a feladatok teljesítését jelenti, hanem azt is, hogy a lehető legmagasabb minőséget biztosítsuk minden egyes lépésnél.  Célunk, hogy a terveinket valós eredményekké alakítsuk.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16873" y="1388346"/>
            <a:ext cx="898685" cy="89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8785" y="4078158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28855" y="4040058"/>
            <a:ext cx="9855443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Célunk, hogy a felhasználók számára zökkenőmentes és élvezetes élményt biztosítsunk. Ehhez intuitív, könnyen navigálható felületet alakítunk ki, amely minden szempontból felhasználóbarát. A funkciók átlátható elrendezése és egyszerű használhatósága lehetővé teszi a gyors ingatlanbérlést.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682357" y="3424467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085550" y="341268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682357" y="6008915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982639" y="43215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78415" y="6952881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556331" y="4360179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239719" y="4595612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4"/>
                </a:lnTo>
                <a:lnTo>
                  <a:pt x="0" y="960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88197" y="4685381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8"/>
                </a:lnTo>
                <a:lnTo>
                  <a:pt x="0" y="916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CÉLOK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48785" y="6407647"/>
            <a:ext cx="736150" cy="662821"/>
            <a:chOff x="0" y="0"/>
            <a:chExt cx="193883" cy="1745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864085" y="6362291"/>
            <a:ext cx="9784983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Projektünk célja egy olyan skálázható és rugalmas rendszer kialakítása, amely képes alkalmazkodni a jövőbeli növekedési igényekhez és változásokhoz. A fejlesztés során olyan technológiai alapokat választunk, amelyek lehetővé teszik a rendszer gyors és költséghatékony bővítését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48785" y="8661668"/>
            <a:ext cx="736150" cy="662821"/>
            <a:chOff x="0" y="0"/>
            <a:chExt cx="193883" cy="1745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864085" y="8557379"/>
            <a:ext cx="9483757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platform sebessége és megbízhatósága kulcsfontosságú a felhasználói élmény szempontjából. Célunk, hogy a rendszer minden pillanatban gyorsan reagáljon és biztosítja a zökkenőmentes navigációt. 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5888197" y="7262663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1"/>
                </a:lnTo>
                <a:lnTo>
                  <a:pt x="0" y="902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55727" y="7409549"/>
            <a:ext cx="3189627" cy="8229600"/>
            <a:chOff x="0" y="0"/>
            <a:chExt cx="84006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62700" y="6172200"/>
            <a:ext cx="3189627" cy="8229600"/>
            <a:chOff x="0" y="0"/>
            <a:chExt cx="84006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69673" y="4761565"/>
            <a:ext cx="3189627" cy="8229600"/>
            <a:chOff x="0" y="0"/>
            <a:chExt cx="840066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7619" y="658732"/>
            <a:ext cx="10239472" cy="4645821"/>
            <a:chOff x="0" y="0"/>
            <a:chExt cx="2696816" cy="12235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96816" cy="1223591"/>
            </a:xfrm>
            <a:custGeom>
              <a:avLst/>
              <a:gdLst/>
              <a:ahLst/>
              <a:cxnLst/>
              <a:rect r="r" b="b" t="t" l="l"/>
              <a:pathLst>
                <a:path h="1223591" w="2696816">
                  <a:moveTo>
                    <a:pt x="18902" y="0"/>
                  </a:moveTo>
                  <a:lnTo>
                    <a:pt x="2677913" y="0"/>
                  </a:lnTo>
                  <a:cubicBezTo>
                    <a:pt x="2682927" y="0"/>
                    <a:pt x="2687734" y="1991"/>
                    <a:pt x="2691279" y="5536"/>
                  </a:cubicBezTo>
                  <a:cubicBezTo>
                    <a:pt x="2694824" y="9081"/>
                    <a:pt x="2696816" y="13889"/>
                    <a:pt x="2696816" y="18902"/>
                  </a:cubicBezTo>
                  <a:lnTo>
                    <a:pt x="2696816" y="1204689"/>
                  </a:lnTo>
                  <a:cubicBezTo>
                    <a:pt x="2696816" y="1215128"/>
                    <a:pt x="2688353" y="1223591"/>
                    <a:pt x="2677913" y="1223591"/>
                  </a:cubicBezTo>
                  <a:lnTo>
                    <a:pt x="18902" y="1223591"/>
                  </a:lnTo>
                  <a:cubicBezTo>
                    <a:pt x="8463" y="1223591"/>
                    <a:pt x="0" y="1215128"/>
                    <a:pt x="0" y="1204689"/>
                  </a:cubicBezTo>
                  <a:lnTo>
                    <a:pt x="0" y="18902"/>
                  </a:lnTo>
                  <a:cubicBezTo>
                    <a:pt x="0" y="8463"/>
                    <a:pt x="8463" y="0"/>
                    <a:pt x="1890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696816" cy="1242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31641" y="933450"/>
            <a:ext cx="7692734" cy="8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 strike="noStrike" u="non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IDŐVONAL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9223" y="2099254"/>
            <a:ext cx="7357569" cy="2745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projekt különböző szakaszait és azok időpontjait ábrázolja, segítve a projekt csapatát a feladatok időbeli ütemezésében és a mérföldkövek elérésében. Az idővonal általában a projekt kezdetétől a befejezéséig terjed A projekt idővonal lehetővé teszi a határidők betartását, az erőforrások optimális elosztását és a projekt előrehaladásának folyamatos nyomon követését.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456367" y="8212716"/>
            <a:ext cx="1105276" cy="1327297"/>
          </a:xfrm>
          <a:custGeom>
            <a:avLst/>
            <a:gdLst/>
            <a:ahLst/>
            <a:cxnLst/>
            <a:rect r="r" b="b" t="t" l="l"/>
            <a:pathLst>
              <a:path h="1327297" w="1105276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13767" y="7703045"/>
            <a:ext cx="2810608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Projektindítás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42800" y="6467330"/>
            <a:ext cx="2629427" cy="7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Áttekintés és szerkesztés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49773" y="5105400"/>
            <a:ext cx="2629427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Bemutatás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1281455" y="7301328"/>
            <a:ext cx="1152117" cy="1466816"/>
          </a:xfrm>
          <a:custGeom>
            <a:avLst/>
            <a:gdLst/>
            <a:ahLst/>
            <a:cxnLst/>
            <a:rect r="r" b="b" t="t" l="l"/>
            <a:pathLst>
              <a:path h="1466816" w="1152117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42209" y="6038405"/>
            <a:ext cx="1244554" cy="1262924"/>
          </a:xfrm>
          <a:custGeom>
            <a:avLst/>
            <a:gdLst/>
            <a:ahLst/>
            <a:cxnLst/>
            <a:rect r="r" b="b" t="t" l="l"/>
            <a:pathLst>
              <a:path h="1262924" w="1244554">
                <a:moveTo>
                  <a:pt x="0" y="0"/>
                </a:moveTo>
                <a:lnTo>
                  <a:pt x="1244554" y="0"/>
                </a:lnTo>
                <a:lnTo>
                  <a:pt x="1244554" y="1262923"/>
                </a:lnTo>
                <a:lnTo>
                  <a:pt x="0" y="1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7573889" y="161944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03594" y="0"/>
            <a:ext cx="7084406" cy="3984979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38888" r="0" b="-3888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48069" y="1775266"/>
            <a:ext cx="11885844" cy="2472336"/>
            <a:chOff x="0" y="0"/>
            <a:chExt cx="4057060" cy="8438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57060" cy="843896"/>
            </a:xfrm>
            <a:custGeom>
              <a:avLst/>
              <a:gdLst/>
              <a:ahLst/>
              <a:cxnLst/>
              <a:rect r="r" b="b" t="t" l="l"/>
              <a:pathLst>
                <a:path h="843896" w="4057060">
                  <a:moveTo>
                    <a:pt x="7165" y="0"/>
                  </a:moveTo>
                  <a:lnTo>
                    <a:pt x="4049895" y="0"/>
                  </a:lnTo>
                  <a:cubicBezTo>
                    <a:pt x="4051795" y="0"/>
                    <a:pt x="4053618" y="755"/>
                    <a:pt x="4054961" y="2099"/>
                  </a:cubicBezTo>
                  <a:cubicBezTo>
                    <a:pt x="4056305" y="3442"/>
                    <a:pt x="4057060" y="5265"/>
                    <a:pt x="4057060" y="7165"/>
                  </a:cubicBezTo>
                  <a:lnTo>
                    <a:pt x="4057060" y="836731"/>
                  </a:lnTo>
                  <a:cubicBezTo>
                    <a:pt x="4057060" y="838631"/>
                    <a:pt x="4056305" y="840454"/>
                    <a:pt x="4054961" y="841797"/>
                  </a:cubicBezTo>
                  <a:cubicBezTo>
                    <a:pt x="4053618" y="843141"/>
                    <a:pt x="4051795" y="843896"/>
                    <a:pt x="4049895" y="843896"/>
                  </a:cubicBezTo>
                  <a:lnTo>
                    <a:pt x="7165" y="843896"/>
                  </a:lnTo>
                  <a:cubicBezTo>
                    <a:pt x="5265" y="843896"/>
                    <a:pt x="3442" y="843141"/>
                    <a:pt x="2099" y="841797"/>
                  </a:cubicBezTo>
                  <a:cubicBezTo>
                    <a:pt x="755" y="840454"/>
                    <a:pt x="0" y="838631"/>
                    <a:pt x="0" y="836731"/>
                  </a:cubicBezTo>
                  <a:lnTo>
                    <a:pt x="0" y="7165"/>
                  </a:lnTo>
                  <a:cubicBezTo>
                    <a:pt x="0" y="5265"/>
                    <a:pt x="755" y="3442"/>
                    <a:pt x="2099" y="2099"/>
                  </a:cubicBezTo>
                  <a:cubicBezTo>
                    <a:pt x="3442" y="755"/>
                    <a:pt x="5265" y="0"/>
                    <a:pt x="716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057060" cy="862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25239" y="1565737"/>
            <a:ext cx="3253104" cy="2795636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847934" y="4546954"/>
            <a:ext cx="12568036" cy="2606912"/>
            <a:chOff x="0" y="0"/>
            <a:chExt cx="4289916" cy="8898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89916" cy="889831"/>
            </a:xfrm>
            <a:custGeom>
              <a:avLst/>
              <a:gdLst/>
              <a:ahLst/>
              <a:cxnLst/>
              <a:rect r="r" b="b" t="t" l="l"/>
              <a:pathLst>
                <a:path h="889831" w="4289916">
                  <a:moveTo>
                    <a:pt x="6776" y="0"/>
                  </a:moveTo>
                  <a:lnTo>
                    <a:pt x="4283140" y="0"/>
                  </a:lnTo>
                  <a:cubicBezTo>
                    <a:pt x="4284937" y="0"/>
                    <a:pt x="4286661" y="714"/>
                    <a:pt x="4287931" y="1985"/>
                  </a:cubicBezTo>
                  <a:cubicBezTo>
                    <a:pt x="4289202" y="3255"/>
                    <a:pt x="4289916" y="4979"/>
                    <a:pt x="4289916" y="6776"/>
                  </a:cubicBezTo>
                  <a:lnTo>
                    <a:pt x="4289916" y="883055"/>
                  </a:lnTo>
                  <a:cubicBezTo>
                    <a:pt x="4289916" y="884852"/>
                    <a:pt x="4289202" y="886576"/>
                    <a:pt x="4287931" y="887847"/>
                  </a:cubicBezTo>
                  <a:cubicBezTo>
                    <a:pt x="4286661" y="889117"/>
                    <a:pt x="4284937" y="889831"/>
                    <a:pt x="4283140" y="889831"/>
                  </a:cubicBezTo>
                  <a:lnTo>
                    <a:pt x="6776" y="889831"/>
                  </a:lnTo>
                  <a:cubicBezTo>
                    <a:pt x="4979" y="889831"/>
                    <a:pt x="3255" y="889117"/>
                    <a:pt x="1985" y="887847"/>
                  </a:cubicBezTo>
                  <a:cubicBezTo>
                    <a:pt x="714" y="886576"/>
                    <a:pt x="0" y="884852"/>
                    <a:pt x="0" y="883055"/>
                  </a:cubicBezTo>
                  <a:lnTo>
                    <a:pt x="0" y="6776"/>
                  </a:lnTo>
                  <a:cubicBezTo>
                    <a:pt x="0" y="4979"/>
                    <a:pt x="714" y="3255"/>
                    <a:pt x="1985" y="1985"/>
                  </a:cubicBezTo>
                  <a:cubicBezTo>
                    <a:pt x="3255" y="714"/>
                    <a:pt x="4979" y="0"/>
                    <a:pt x="6776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289916" cy="908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6551" y="7429203"/>
            <a:ext cx="13761792" cy="2606912"/>
            <a:chOff x="0" y="0"/>
            <a:chExt cx="4697388" cy="8898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97388" cy="889831"/>
            </a:xfrm>
            <a:custGeom>
              <a:avLst/>
              <a:gdLst/>
              <a:ahLst/>
              <a:cxnLst/>
              <a:rect r="r" b="b" t="t" l="l"/>
              <a:pathLst>
                <a:path h="889831" w="4697388">
                  <a:moveTo>
                    <a:pt x="6188" y="0"/>
                  </a:moveTo>
                  <a:lnTo>
                    <a:pt x="4691199" y="0"/>
                  </a:lnTo>
                  <a:cubicBezTo>
                    <a:pt x="4692841" y="0"/>
                    <a:pt x="4694415" y="652"/>
                    <a:pt x="4695575" y="1812"/>
                  </a:cubicBezTo>
                  <a:cubicBezTo>
                    <a:pt x="4696736" y="2973"/>
                    <a:pt x="4697388" y="4547"/>
                    <a:pt x="4697388" y="6188"/>
                  </a:cubicBezTo>
                  <a:lnTo>
                    <a:pt x="4697388" y="883643"/>
                  </a:lnTo>
                  <a:cubicBezTo>
                    <a:pt x="4697388" y="887061"/>
                    <a:pt x="4694617" y="889831"/>
                    <a:pt x="4691199" y="889831"/>
                  </a:cubicBezTo>
                  <a:lnTo>
                    <a:pt x="6188" y="889831"/>
                  </a:lnTo>
                  <a:cubicBezTo>
                    <a:pt x="2771" y="889831"/>
                    <a:pt x="0" y="887061"/>
                    <a:pt x="0" y="883643"/>
                  </a:cubicBezTo>
                  <a:lnTo>
                    <a:pt x="0" y="6188"/>
                  </a:lnTo>
                  <a:cubicBezTo>
                    <a:pt x="0" y="2771"/>
                    <a:pt x="2771" y="0"/>
                    <a:pt x="6188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697388" cy="908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74223" y="4452591"/>
            <a:ext cx="3253104" cy="2795636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230068" y="7334840"/>
            <a:ext cx="3253104" cy="2795636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149377" y="2121848"/>
            <a:ext cx="1804829" cy="1683413"/>
          </a:xfrm>
          <a:custGeom>
            <a:avLst/>
            <a:gdLst/>
            <a:ahLst/>
            <a:cxnLst/>
            <a:rect r="r" b="b" t="t" l="l"/>
            <a:pathLst>
              <a:path h="1683413" w="1804829">
                <a:moveTo>
                  <a:pt x="0" y="0"/>
                </a:moveTo>
                <a:lnTo>
                  <a:pt x="1804828" y="0"/>
                </a:lnTo>
                <a:lnTo>
                  <a:pt x="1804828" y="1683413"/>
                </a:lnTo>
                <a:lnTo>
                  <a:pt x="0" y="1683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54596" y="5104231"/>
            <a:ext cx="1492358" cy="1492358"/>
          </a:xfrm>
          <a:custGeom>
            <a:avLst/>
            <a:gdLst/>
            <a:ahLst/>
            <a:cxnLst/>
            <a:rect r="r" b="b" t="t" l="l"/>
            <a:pathLst>
              <a:path h="1492358" w="1492358">
                <a:moveTo>
                  <a:pt x="0" y="0"/>
                </a:moveTo>
                <a:lnTo>
                  <a:pt x="1492358" y="0"/>
                </a:lnTo>
                <a:lnTo>
                  <a:pt x="1492358" y="1492357"/>
                </a:lnTo>
                <a:lnTo>
                  <a:pt x="0" y="14923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90768" y="7937649"/>
            <a:ext cx="1731703" cy="1590018"/>
          </a:xfrm>
          <a:custGeom>
            <a:avLst/>
            <a:gdLst/>
            <a:ahLst/>
            <a:cxnLst/>
            <a:rect r="r" b="b" t="t" l="l"/>
            <a:pathLst>
              <a:path h="1590018" w="1731703">
                <a:moveTo>
                  <a:pt x="0" y="0"/>
                </a:moveTo>
                <a:lnTo>
                  <a:pt x="1731703" y="0"/>
                </a:lnTo>
                <a:lnTo>
                  <a:pt x="1731703" y="1590018"/>
                </a:lnTo>
                <a:lnTo>
                  <a:pt x="0" y="1590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6551" y="556900"/>
            <a:ext cx="7238899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TECHNOLÓGIÁK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1926417"/>
            <a:ext cx="10947047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b="true" sz="2199" i="true" u="sng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React </a:t>
            </a: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egy népszerű JavaScript könyvtár, amelyet interaktív felhasználói felületek fejlesztésére használnak. A React fő előnyei közé tartozik a gyors renderelés, köszönhetően a virtuális DOM  használatának, amely minimalizálja a frissítésekhez szükséges számú változtatást a valódi DOM-ban.  A React rendkívül rugalmas, és könnyen integrálható más technológiákkal és könyvtárakkal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585560" y="4816365"/>
            <a:ext cx="11830409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b="true" sz="2199" i="true" u="sng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MySQL</a:t>
            </a: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egy nyílt forráskódú relációs adatbázis-kezelő rendszer, amelyet széles körben használnak webalkalmazások és egyéb szoftverek adatainak tárolására és kezelésére.  A MySQL erősségei közé tartozik a gyors adatkezelés, a megbízhatóság, a biztonság és a skálázhatóság, amelyek lehetővé teszik a rendszerek könnyű bővítését és optimalizálását. A MySQL a webfejlesztés egyik legelterjedtebb adatbázis-kezelő rendszere.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7524453"/>
            <a:ext cx="12404121" cy="183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7"/>
              </a:lnSpc>
              <a:spcBef>
                <a:spcPct val="0"/>
              </a:spcBef>
            </a:pPr>
            <a:r>
              <a:rPr lang="en-US" sz="22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Web API (Web Application Programming Interface) egy olyan technológia, amely lehetővé teszi különböző alkalmazások közötti kommunikációt a weben keresztül. Az API-k általában a kliens (például egy webalkalmazás vagy mobilalkalmazás) és a szerver között közvetítenek, biztosítva az adatok és szolgáltatások elérését egy szabványosított módon.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81440" y="52906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66857" y="4433913"/>
            <a:ext cx="11505351" cy="5421897"/>
          </a:xfrm>
          <a:custGeom>
            <a:avLst/>
            <a:gdLst/>
            <a:ahLst/>
            <a:cxnLst/>
            <a:rect r="r" b="b" t="t" l="l"/>
            <a:pathLst>
              <a:path h="5421897" w="11505351">
                <a:moveTo>
                  <a:pt x="0" y="0"/>
                </a:moveTo>
                <a:lnTo>
                  <a:pt x="11505351" y="0"/>
                </a:lnTo>
                <a:lnTo>
                  <a:pt x="11505351" y="5421896"/>
                </a:lnTo>
                <a:lnTo>
                  <a:pt x="0" y="5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54517" y="2052562"/>
            <a:ext cx="1018653" cy="964942"/>
          </a:xfrm>
          <a:custGeom>
            <a:avLst/>
            <a:gdLst/>
            <a:ahLst/>
            <a:cxnLst/>
            <a:rect r="r" b="b" t="t" l="l"/>
            <a:pathLst>
              <a:path h="964942" w="1018653">
                <a:moveTo>
                  <a:pt x="0" y="0"/>
                </a:moveTo>
                <a:lnTo>
                  <a:pt x="1018653" y="0"/>
                </a:lnTo>
                <a:lnTo>
                  <a:pt x="1018653" y="964943"/>
                </a:lnTo>
                <a:lnTo>
                  <a:pt x="0" y="96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01428" y="70262"/>
            <a:ext cx="3382868" cy="10216738"/>
          </a:xfrm>
          <a:custGeom>
            <a:avLst/>
            <a:gdLst/>
            <a:ahLst/>
            <a:cxnLst/>
            <a:rect r="r" b="b" t="t" l="l"/>
            <a:pathLst>
              <a:path h="10216738" w="3382868">
                <a:moveTo>
                  <a:pt x="0" y="0"/>
                </a:moveTo>
                <a:lnTo>
                  <a:pt x="3382868" y="0"/>
                </a:lnTo>
                <a:lnTo>
                  <a:pt x="3382868" y="10216738"/>
                </a:lnTo>
                <a:lnTo>
                  <a:pt x="0" y="1021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760" t="0" r="-5076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46243" y="531879"/>
            <a:ext cx="532532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FUNKCIÓK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29812" y="2004937"/>
            <a:ext cx="13958188" cy="18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1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felhasználókat a következő oldal fogadja, mikor be szeretnének lépni,m viszont ha nincs fiókjuk még, akkor itt tudják magukat a regisztrációs oldalra navigálni, amely ugyan ilyen desgin-t képvisel, illetve ha valaki elfelejtette a jelszavát szintén innen tudja elérni a jelszófrissítés oldalt 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DAGWpOA5EB4</dc:identifier>
  <dcterms:modified xsi:type="dcterms:W3CDTF">2011-08-01T06:04:30Z</dcterms:modified>
  <cp:revision>1</cp:revision>
  <dc:title>Business</dc:title>
</cp:coreProperties>
</file>